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9" r:id="rId3"/>
    <p:sldId id="260" r:id="rId4"/>
    <p:sldId id="275" r:id="rId5"/>
    <p:sldId id="293" r:id="rId6"/>
    <p:sldId id="292" r:id="rId7"/>
    <p:sldId id="270" r:id="rId8"/>
    <p:sldId id="271" r:id="rId9"/>
    <p:sldId id="268" r:id="rId10"/>
    <p:sldId id="274" r:id="rId11"/>
    <p:sldId id="276" r:id="rId12"/>
    <p:sldId id="272" r:id="rId13"/>
    <p:sldId id="281" r:id="rId14"/>
    <p:sldId id="273" r:id="rId15"/>
    <p:sldId id="282" r:id="rId16"/>
    <p:sldId id="291" r:id="rId17"/>
    <p:sldId id="278" r:id="rId18"/>
    <p:sldId id="284" r:id="rId19"/>
    <p:sldId id="285" r:id="rId20"/>
    <p:sldId id="286" r:id="rId21"/>
    <p:sldId id="294" r:id="rId22"/>
    <p:sldId id="283" r:id="rId23"/>
    <p:sldId id="256" r:id="rId24"/>
    <p:sldId id="287" r:id="rId25"/>
    <p:sldId id="288" r:id="rId26"/>
    <p:sldId id="290" r:id="rId27"/>
    <p:sldId id="289" r:id="rId28"/>
    <p:sldId id="26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D40"/>
    <a:srgbClr val="FFFFFF"/>
    <a:srgbClr val="4E75D6"/>
    <a:srgbClr val="1D40A3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4" autoAdjust="0"/>
    <p:restoredTop sz="95694" autoAdjust="0"/>
  </p:normalViewPr>
  <p:slideViewPr>
    <p:cSldViewPr snapToGrid="0">
      <p:cViewPr varScale="1">
        <p:scale>
          <a:sx n="156" d="100"/>
          <a:sy n="156" d="100"/>
        </p:scale>
        <p:origin x="17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3759F-6145-4C41-99A1-2411EAF50478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AECC6-DFDF-4E00-B613-68596FB14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90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44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50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86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6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8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AECC6-DFDF-4E00-B613-68596FB14F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1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5703C-C1CE-9C80-9E90-DF98F14E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9C38AB-38D3-6143-3656-CAC150233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4A32A3-0756-F52B-4ED3-65650323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0012-019C-416B-B2CC-EDFC325FCF48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F943F-79F7-A000-A762-7435215F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38D75-D852-BAA0-995A-A59959C3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0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6913B-B3D1-7D60-79E5-232364BE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A53DC8-39B8-E744-ADFC-1FF98D4FC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BE537-82F2-A89E-AD70-3BC028C2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CCF5-4F17-4262-A6B5-E1CA9F7381BF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83EE91-2C7A-105F-3899-FC0FC957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125851-625C-09E3-2D91-7C0F4EA1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45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EA9231-A706-D354-9DDF-324297C1E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B14DEA-F0D5-37BC-5E18-A437A1AC4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8409A-C970-20B9-6622-ED075328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7BA3-B0E1-45F0-8553-0D187A09B08A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A4718-ECE4-E4B2-2DC4-92EB00E4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297D8-D84E-B127-4DC8-45549624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5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29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48499-1A2A-104B-674E-DAD670A1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F906E-AF60-A5E1-7352-A407BEFF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9CBC56-F79F-FC01-8A35-2160E865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274A-006B-461F-A87E-E166B936CCE3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BCFB60-02E9-993B-0703-2F346D0A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8C692-689C-D462-785D-83831716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4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674C0-8998-29B7-45F3-BF7E69C8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BCD2AC-D78A-FFE0-D2F3-36DA8CCC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BC8286-A539-0A9C-77D2-B19F4E77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D390-4694-4B14-82CC-98F42A8C78C0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11329A-D221-A661-7914-D483794C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2EB8A5-B8EB-CEE5-646A-7CC03EB2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78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7FB11-411F-7122-AF28-E4D74951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BDD23-9B45-D3D8-0EF4-D483383F6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99C9A0-E903-6F1D-902B-50B4CD32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67D28E-9F94-E97F-EE1C-E5848616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F121-9ACA-4338-A561-C611ED3785C8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9239A1-8D86-BFC4-6B45-435801A6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328368-D2D4-B412-AB90-358FC4D6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4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E1CCD-DEAB-B368-95AC-50916955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52183F-013B-1CC2-5956-70ECB666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A90377-8F9D-A552-66B6-53BA69946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F42698-636C-5E07-EDA9-B07C2BE14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801F97-0417-014D-DF8F-505BC9E23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64C290-0610-003C-7903-4204A9E9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267FE-2142-4F2F-B32A-39ECB1FC70F9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51DAA2-356A-D540-8EE2-592BE776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44D739-4AD8-358D-12D2-FE3CF8C4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96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B3A76-6D40-3A2D-8DF5-E993D2BE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982114-CB19-19C7-351A-26EE203E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E5CB-41F6-48C9-BAC8-6F9C2DA8BDC3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4B1248-F35A-443C-8447-2A91010B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99B96B-9113-68A9-46FD-A86933BE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43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4581B0-DBA7-75B3-230B-FA6BB401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BB6E0-989E-403F-9694-59978C35DC7B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7402CD-3828-6CCA-8F2B-39505309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D01BB1-14B8-6C31-0FAB-25E541CE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2B0F1-F384-75A5-9624-9D4B5109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A04E6-D17B-924F-9C11-E4A673C86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6D1C52-B36E-2FD0-DE87-B817663A2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4316EA-D689-3FE1-7A40-7D6EC483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C5DB-2FCE-4025-AE85-396F67DD13D1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1617C-55E8-755E-48D1-5C39F616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BCFEB-C5CC-A1D2-6010-79F76D94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86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72C50-2DA2-3C63-A8E6-539D7D01A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978051-5B9A-18F5-0181-437A22208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05A7D1-C82E-54A5-6CBB-B6A786D1E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B992B-1A65-FBFC-9192-22B7BF06B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969C4-E3BA-4D86-B38F-5045A42811B2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871C42-C8CE-4001-7A8D-313F08A7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E8DFD2-D4F8-5AB1-0D24-16F99B94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08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D45283-BB7E-7601-9E0F-B41E86BE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364F9-C84C-3F05-105B-87DB1265C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C91080-96AB-A500-363D-5219D60EC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752AF-8701-4A88-9F93-53987AAD4A8A}" type="datetime1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FB797F-3ABC-0EE1-8677-F58EDE8B9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60CC8-A1A5-2AEC-DFC6-6572B4C9C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CAFD6-B36A-46BD-85AD-FF01AE5DE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78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208603" cy="6857999"/>
          </a:xfrm>
          <a:prstGeom prst="rect">
            <a:avLst/>
          </a:prstGeom>
        </p:spPr>
      </p:pic>
      <p:pic>
        <p:nvPicPr>
          <p:cNvPr id="6" name="Picture 5" descr="white triangle.ai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20" b="33555"/>
          <a:stretch/>
        </p:blipFill>
        <p:spPr>
          <a:xfrm>
            <a:off x="0" y="1"/>
            <a:ext cx="12208603" cy="2158040"/>
          </a:xfrm>
          <a:prstGeom prst="rect">
            <a:avLst/>
          </a:prstGeom>
        </p:spPr>
      </p:pic>
      <p:pic>
        <p:nvPicPr>
          <p:cNvPr id="8" name="Picture 7" descr="TGIIT logo.ai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77" t="19123" r="31983" b="59576"/>
          <a:stretch/>
        </p:blipFill>
        <p:spPr>
          <a:xfrm>
            <a:off x="3929456" y="199201"/>
            <a:ext cx="4333088" cy="14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marL="9589" marR="3836" algn="l" defTabSz="609543" rtl="0" eaLnBrk="1" latinLnBrk="0" hangingPunct="1">
        <a:spcBef>
          <a:spcPct val="0"/>
        </a:spcBef>
        <a:buNone/>
        <a:defRPr lang="en-US" sz="3200" kern="1200" dirty="0">
          <a:solidFill>
            <a:schemeClr val="bg1"/>
          </a:solidFill>
          <a:latin typeface="Calibri"/>
          <a:ea typeface="+mn-ea"/>
          <a:cs typeface="Calibri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"/><Relationship Id="rId3" Type="http://schemas.openxmlformats.org/officeDocument/2006/relationships/image" Target="../media/image34.tif"/><Relationship Id="rId7" Type="http://schemas.openxmlformats.org/officeDocument/2006/relationships/image" Target="../media/image38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tif"/><Relationship Id="rId5" Type="http://schemas.openxmlformats.org/officeDocument/2006/relationships/image" Target="../media/image36.tif"/><Relationship Id="rId4" Type="http://schemas.openxmlformats.org/officeDocument/2006/relationships/image" Target="../media/image35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chem.2019.0071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34EF88-434F-3985-9B49-B4F2D0744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53" y="1958814"/>
            <a:ext cx="2799229" cy="2940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9400EC-56EE-FBC4-9043-4A87BE67314B}"/>
              </a:ext>
            </a:extLst>
          </p:cNvPr>
          <p:cNvSpPr txBox="1"/>
          <p:nvPr/>
        </p:nvSpPr>
        <p:spPr>
          <a:xfrm>
            <a:off x="877170" y="1958814"/>
            <a:ext cx="7123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Draft-</a:t>
            </a:r>
            <a:r>
              <a:rPr lang="en-US" altLang="zh-CN" sz="4400" b="1" dirty="0" err="1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Mxene</a:t>
            </a:r>
            <a:endParaRPr lang="zh-CN" altLang="en-US" sz="44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3E8A3B-3D9B-E485-AC4E-EA4854A1CD5E}"/>
              </a:ext>
            </a:extLst>
          </p:cNvPr>
          <p:cNvSpPr/>
          <p:nvPr/>
        </p:nvSpPr>
        <p:spPr>
          <a:xfrm>
            <a:off x="8373511" y="-2"/>
            <a:ext cx="240030" cy="6858000"/>
          </a:xfrm>
          <a:prstGeom prst="rect">
            <a:avLst/>
          </a:prstGeom>
          <a:solidFill>
            <a:srgbClr val="0F1D40"/>
          </a:solidFill>
          <a:ln>
            <a:solidFill>
              <a:srgbClr val="2F5597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97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9C6ABD-EA24-71B5-019D-22C72A1F6F44}"/>
              </a:ext>
            </a:extLst>
          </p:cNvPr>
          <p:cNvSpPr txBox="1"/>
          <p:nvPr/>
        </p:nvSpPr>
        <p:spPr>
          <a:xfrm>
            <a:off x="3721902" y="3918746"/>
            <a:ext cx="1434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 </a:t>
            </a:r>
          </a:p>
          <a:p>
            <a:pPr algn="ctr"/>
            <a:r>
              <a:rPr lang="en-US" altLang="zh-CN" sz="1400" b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 Bai</a:t>
            </a:r>
          </a:p>
          <a:p>
            <a:pPr algn="ctr"/>
            <a:endParaRPr lang="en-US" altLang="zh-CN" sz="1400" b="1" dirty="0">
              <a:solidFill>
                <a:srgbClr val="0F1D4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1400" b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2023/5/XX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BF5504-2868-5CD5-CCF4-6FC91124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65731-3B56-4DE4-9587-AB4ABFD10D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27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黑暗中的灯光&#10;&#10;中度可信度描述已自动生成">
            <a:extLst>
              <a:ext uri="{FF2B5EF4-FFF2-40B4-BE49-F238E27FC236}">
                <a16:creationId xmlns:a16="http://schemas.microsoft.com/office/drawing/2014/main" id="{69F79150-9C5B-44B3-0AF6-47E8C1D09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8C4601-C1C6-1EA9-40F4-2ABDFAB05528}"/>
              </a:ext>
            </a:extLst>
          </p:cNvPr>
          <p:cNvGrpSpPr/>
          <p:nvPr/>
        </p:nvGrpSpPr>
        <p:grpSpPr>
          <a:xfrm>
            <a:off x="1900153" y="2358646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E9152DB-B313-0E12-BE46-C616B173F061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F8307D9-27CC-A41E-2ED1-A19340FD8577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139.58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3B0C04-9C03-DC5D-18B0-3F5919ACE3C0}"/>
              </a:ext>
            </a:extLst>
          </p:cNvPr>
          <p:cNvGrpSpPr/>
          <p:nvPr/>
        </p:nvGrpSpPr>
        <p:grpSpPr>
          <a:xfrm>
            <a:off x="2691529" y="3188185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66ADB5-8966-9B1D-46C2-7FE8992EF6D9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66C9B56-5CCA-EA9A-FF20-26CE0353211E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247.49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5AB999-F672-BD84-F93D-A8840EE883B3}"/>
              </a:ext>
            </a:extLst>
          </p:cNvPr>
          <p:cNvGrpSpPr/>
          <p:nvPr/>
        </p:nvGrpSpPr>
        <p:grpSpPr>
          <a:xfrm>
            <a:off x="4478679" y="3188185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22BF6A1-263A-D9C5-20DF-69992E6FC516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95AB43-C65C-63BA-58A9-AF2833C99DD7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490.04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761E0C-8D53-D477-9AE9-DFBE56DEE6EA}"/>
              </a:ext>
            </a:extLst>
          </p:cNvPr>
          <p:cNvGrpSpPr/>
          <p:nvPr/>
        </p:nvGrpSpPr>
        <p:grpSpPr>
          <a:xfrm>
            <a:off x="9784915" y="1361390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E788503-4E86-7B9B-B182-B5722992958D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D01D33F-125F-74C4-A383-B3B31108B9BC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0.68GPa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86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图片 8" descr="电脑萤幕画面&#10;&#10;低可信度描述已自动生成">
            <a:extLst>
              <a:ext uri="{FF2B5EF4-FFF2-40B4-BE49-F238E27FC236}">
                <a16:creationId xmlns:a16="http://schemas.microsoft.com/office/drawing/2014/main" id="{A72EC8B9-4469-880F-C07B-75A89632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DD8BF6CA-A0CE-2815-B5E1-F78ABE2C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3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 descr="图片包含 户外, 看着, 观看, 绿色&#10;&#10;描述已自动生成">
            <a:extLst>
              <a:ext uri="{FF2B5EF4-FFF2-40B4-BE49-F238E27FC236}">
                <a16:creationId xmlns:a16="http://schemas.microsoft.com/office/drawing/2014/main" id="{C31BD3B5-2985-9397-732F-B5D1AF36F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3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 descr="电脑截图&#10;&#10;中度可信度描述已自动生成">
            <a:extLst>
              <a:ext uri="{FF2B5EF4-FFF2-40B4-BE49-F238E27FC236}">
                <a16:creationId xmlns:a16="http://schemas.microsoft.com/office/drawing/2014/main" id="{4AA71B7D-B30F-97B7-2CC0-C1204F8FE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BE7698A3-4836-34EC-C743-D6689313F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4A3E1A-F572-A576-9CA5-86AFCCC0EAE0}"/>
              </a:ext>
            </a:extLst>
          </p:cNvPr>
          <p:cNvGrpSpPr/>
          <p:nvPr/>
        </p:nvGrpSpPr>
        <p:grpSpPr>
          <a:xfrm>
            <a:off x="9784915" y="1361390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B6FF720-1574-61CD-E54C-DB8FF94A3AE2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6B7E34-AC1A-0B54-D6E3-E0D7786E1393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0.68GPa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C029AAF-7CA6-110D-0D12-FD87F710993F}"/>
              </a:ext>
            </a:extLst>
          </p:cNvPr>
          <p:cNvSpPr txBox="1"/>
          <p:nvPr/>
        </p:nvSpPr>
        <p:spPr>
          <a:xfrm>
            <a:off x="6194098" y="6205608"/>
            <a:ext cx="5291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*Reference[4]: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https://www.nature.com/articles/s41467-021-25784-0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9324B-F03C-5AC1-CB7E-F865D30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30" y="1801738"/>
            <a:ext cx="2898685" cy="244640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F8CA3E-88D8-CF00-0555-37EBF5B115B3}"/>
              </a:ext>
            </a:extLst>
          </p:cNvPr>
          <p:cNvGrpSpPr/>
          <p:nvPr/>
        </p:nvGrpSpPr>
        <p:grpSpPr>
          <a:xfrm>
            <a:off x="1801962" y="365990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A672BE7-F24B-1567-38D0-B437C581B971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CFDE79-117C-B990-02E8-7B7ECD5665F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139.58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515D12-51B3-3C82-A8E7-A2AE9C39469D}"/>
              </a:ext>
            </a:extLst>
          </p:cNvPr>
          <p:cNvGrpSpPr/>
          <p:nvPr/>
        </p:nvGrpSpPr>
        <p:grpSpPr>
          <a:xfrm>
            <a:off x="2605326" y="3050392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5F200A4-B32B-24A6-87E1-D81C4C8476B9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97910D8-66BF-AB30-2CBF-D90C68256EF9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247.49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AD72EB-509C-3087-F782-3FB7832CAA19}"/>
              </a:ext>
            </a:extLst>
          </p:cNvPr>
          <p:cNvGrpSpPr/>
          <p:nvPr/>
        </p:nvGrpSpPr>
        <p:grpSpPr>
          <a:xfrm>
            <a:off x="4392762" y="421099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A66270C-06E0-C3AE-7BD1-6777DF1259FD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FF770B-B644-67D6-78AF-F6DD3824FD2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490.04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图片 7" descr="黑暗中的灯光&#10;&#10;中度可信度描述已自动生成">
            <a:extLst>
              <a:ext uri="{FF2B5EF4-FFF2-40B4-BE49-F238E27FC236}">
                <a16:creationId xmlns:a16="http://schemas.microsoft.com/office/drawing/2014/main" id="{88D761E3-59B8-A5C4-E633-791B4C8F5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4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4A3E1A-F572-A576-9CA5-86AFCCC0EAE0}"/>
              </a:ext>
            </a:extLst>
          </p:cNvPr>
          <p:cNvGrpSpPr/>
          <p:nvPr/>
        </p:nvGrpSpPr>
        <p:grpSpPr>
          <a:xfrm>
            <a:off x="9784915" y="1361390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B6FF720-1574-61CD-E54C-DB8FF94A3AE2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6B7E34-AC1A-0B54-D6E3-E0D7786E1393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0.68GPa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F8CA3E-88D8-CF00-0555-37EBF5B115B3}"/>
              </a:ext>
            </a:extLst>
          </p:cNvPr>
          <p:cNvGrpSpPr/>
          <p:nvPr/>
        </p:nvGrpSpPr>
        <p:grpSpPr>
          <a:xfrm>
            <a:off x="1801962" y="365990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A672BE7-F24B-1567-38D0-B437C581B971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CFDE79-117C-B990-02E8-7B7ECD5665F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139.58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515D12-51B3-3C82-A8E7-A2AE9C39469D}"/>
              </a:ext>
            </a:extLst>
          </p:cNvPr>
          <p:cNvGrpSpPr/>
          <p:nvPr/>
        </p:nvGrpSpPr>
        <p:grpSpPr>
          <a:xfrm>
            <a:off x="2605326" y="3050392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5F200A4-B32B-24A6-87E1-D81C4C8476B9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97910D8-66BF-AB30-2CBF-D90C68256EF9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247.49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AD72EB-509C-3087-F782-3FB7832CAA19}"/>
              </a:ext>
            </a:extLst>
          </p:cNvPr>
          <p:cNvGrpSpPr/>
          <p:nvPr/>
        </p:nvGrpSpPr>
        <p:grpSpPr>
          <a:xfrm>
            <a:off x="4392762" y="421099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A66270C-06E0-C3AE-7BD1-6777DF1259FD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FF770B-B644-67D6-78AF-F6DD3824FD2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490.04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FE7E329-07C2-171A-9BF4-E606A945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79" y="1946249"/>
            <a:ext cx="3855720" cy="29655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EE0740-FA78-6A75-AA32-F71582946FDB}"/>
              </a:ext>
            </a:extLst>
          </p:cNvPr>
          <p:cNvSpPr txBox="1"/>
          <p:nvPr/>
        </p:nvSpPr>
        <p:spPr>
          <a:xfrm>
            <a:off x="6884307" y="6205608"/>
            <a:ext cx="4469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*Reference[5]: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https://doi.org/10.1002/adma.201807160.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黑暗中的灯光&#10;&#10;中度可信度描述已自动生成">
            <a:extLst>
              <a:ext uri="{FF2B5EF4-FFF2-40B4-BE49-F238E27FC236}">
                <a16:creationId xmlns:a16="http://schemas.microsoft.com/office/drawing/2014/main" id="{68B391CB-BEDC-89A7-D132-E93E55621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AFE644-ABDA-DFC4-4EB8-FFEC4C86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17" y="1316483"/>
            <a:ext cx="3718108" cy="44169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4A3E1A-F572-A576-9CA5-86AFCCC0EAE0}"/>
              </a:ext>
            </a:extLst>
          </p:cNvPr>
          <p:cNvGrpSpPr/>
          <p:nvPr/>
        </p:nvGrpSpPr>
        <p:grpSpPr>
          <a:xfrm>
            <a:off x="9784915" y="1361390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B6FF720-1574-61CD-E54C-DB8FF94A3AE2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6B7E34-AC1A-0B54-D6E3-E0D7786E1393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0.68GPa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C029AAF-7CA6-110D-0D12-FD87F710993F}"/>
              </a:ext>
            </a:extLst>
          </p:cNvPr>
          <p:cNvSpPr txBox="1"/>
          <p:nvPr/>
        </p:nvSpPr>
        <p:spPr>
          <a:xfrm>
            <a:off x="6884307" y="6205608"/>
            <a:ext cx="4469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*Reference[5]: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https://doi.org/10.1002/adma.201807160.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F8CA3E-88D8-CF00-0555-37EBF5B115B3}"/>
              </a:ext>
            </a:extLst>
          </p:cNvPr>
          <p:cNvGrpSpPr/>
          <p:nvPr/>
        </p:nvGrpSpPr>
        <p:grpSpPr>
          <a:xfrm>
            <a:off x="8373666" y="213590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A672BE7-F24B-1567-38D0-B437C581B971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CFDE79-117C-B990-02E8-7B7ECD5665F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139.58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515D12-51B3-3C82-A8E7-A2AE9C39469D}"/>
              </a:ext>
            </a:extLst>
          </p:cNvPr>
          <p:cNvGrpSpPr/>
          <p:nvPr/>
        </p:nvGrpSpPr>
        <p:grpSpPr>
          <a:xfrm>
            <a:off x="8373666" y="372936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5F200A4-B32B-24A6-87E1-D81C4C8476B9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97910D8-66BF-AB30-2CBF-D90C68256EF9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247.49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3AD72EB-509C-3087-F782-3FB7832CAA19}"/>
              </a:ext>
            </a:extLst>
          </p:cNvPr>
          <p:cNvGrpSpPr/>
          <p:nvPr/>
        </p:nvGrpSpPr>
        <p:grpSpPr>
          <a:xfrm>
            <a:off x="4392762" y="421099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A66270C-06E0-C3AE-7BD1-6777DF1259FD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FF770B-B644-67D6-78AF-F6DD3824FD2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490.04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 descr="黑暗中的灯光&#10;&#10;中度可信度描述已自动生成">
            <a:extLst>
              <a:ext uri="{FF2B5EF4-FFF2-40B4-BE49-F238E27FC236}">
                <a16:creationId xmlns:a16="http://schemas.microsoft.com/office/drawing/2014/main" id="{3DB17AD0-02B9-600C-55DC-E82B3FA7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黑暗中的灯光&#10;&#10;中度可信度描述已自动生成">
            <a:extLst>
              <a:ext uri="{FF2B5EF4-FFF2-40B4-BE49-F238E27FC236}">
                <a16:creationId xmlns:a16="http://schemas.microsoft.com/office/drawing/2014/main" id="{A056EF46-4795-D5E0-8910-3DE2CD927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AFE644-ABDA-DFC4-4EB8-FFEC4C86B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617" y="1316483"/>
            <a:ext cx="3718108" cy="44169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4A3E1A-F572-A576-9CA5-86AFCCC0EAE0}"/>
              </a:ext>
            </a:extLst>
          </p:cNvPr>
          <p:cNvGrpSpPr/>
          <p:nvPr/>
        </p:nvGrpSpPr>
        <p:grpSpPr>
          <a:xfrm>
            <a:off x="9784915" y="1361390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B6FF720-1574-61CD-E54C-DB8FF94A3AE2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66B7E34-AC1A-0B54-D6E3-E0D7786E1393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0.68GPa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C029AAF-7CA6-110D-0D12-FD87F710993F}"/>
              </a:ext>
            </a:extLst>
          </p:cNvPr>
          <p:cNvSpPr txBox="1"/>
          <p:nvPr/>
        </p:nvSpPr>
        <p:spPr>
          <a:xfrm>
            <a:off x="6884307" y="6205608"/>
            <a:ext cx="4469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*Reference[5]: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https://doi.org/10.1002/adma.201807160.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F8CA3E-88D8-CF00-0555-37EBF5B115B3}"/>
              </a:ext>
            </a:extLst>
          </p:cNvPr>
          <p:cNvGrpSpPr/>
          <p:nvPr/>
        </p:nvGrpSpPr>
        <p:grpSpPr>
          <a:xfrm>
            <a:off x="8373666" y="213590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A672BE7-F24B-1567-38D0-B437C581B971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CFDE79-117C-B990-02E8-7B7ECD5665F4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139.58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515D12-51B3-3C82-A8E7-A2AE9C39469D}"/>
              </a:ext>
            </a:extLst>
          </p:cNvPr>
          <p:cNvGrpSpPr/>
          <p:nvPr/>
        </p:nvGrpSpPr>
        <p:grpSpPr>
          <a:xfrm>
            <a:off x="8373666" y="3729369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5F200A4-B32B-24A6-87E1-D81C4C8476B9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97910D8-66BF-AB30-2CBF-D90C68256EF9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247.49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7EF5C6-5D75-D12F-594B-12032F126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8" y="1911738"/>
            <a:ext cx="5634604" cy="335193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F77583DE-3B0F-E617-BDD2-5C8C496E8A0F}"/>
              </a:ext>
            </a:extLst>
          </p:cNvPr>
          <p:cNvSpPr/>
          <p:nvPr/>
        </p:nvSpPr>
        <p:spPr>
          <a:xfrm>
            <a:off x="1841718" y="1779890"/>
            <a:ext cx="1595035" cy="1603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6350A41-43D4-042A-3184-1EEB438C63B9}"/>
              </a:ext>
            </a:extLst>
          </p:cNvPr>
          <p:cNvSpPr/>
          <p:nvPr/>
        </p:nvSpPr>
        <p:spPr>
          <a:xfrm>
            <a:off x="3291565" y="3504100"/>
            <a:ext cx="1485900" cy="15356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57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B29D0C-4737-E84A-C0AC-2CEC361F5641}"/>
              </a:ext>
            </a:extLst>
          </p:cNvPr>
          <p:cNvGrpSpPr/>
          <p:nvPr/>
        </p:nvGrpSpPr>
        <p:grpSpPr>
          <a:xfrm>
            <a:off x="1153514" y="1823374"/>
            <a:ext cx="3720327" cy="3306847"/>
            <a:chOff x="1526703" y="1577515"/>
            <a:chExt cx="3720327" cy="330684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4445FC-1274-3645-8986-8C511DDBA36D}"/>
                </a:ext>
              </a:extLst>
            </p:cNvPr>
            <p:cNvGrpSpPr/>
            <p:nvPr/>
          </p:nvGrpSpPr>
          <p:grpSpPr>
            <a:xfrm>
              <a:off x="1615902" y="1577515"/>
              <a:ext cx="3459285" cy="3306847"/>
              <a:chOff x="2034713" y="2345331"/>
              <a:chExt cx="2045186" cy="1996324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290EA635-5AB2-0062-0579-4F5848A067BA}"/>
                  </a:ext>
                </a:extLst>
              </p:cNvPr>
              <p:cNvSpPr/>
              <p:nvPr/>
            </p:nvSpPr>
            <p:spPr>
              <a:xfrm rot="18406863">
                <a:off x="2603595" y="2345331"/>
                <a:ext cx="858559" cy="1996324"/>
              </a:xfrm>
              <a:prstGeom prst="ellipse">
                <a:avLst/>
              </a:prstGeom>
              <a:solidFill>
                <a:srgbClr val="4E75D6"/>
              </a:solidFill>
              <a:ln>
                <a:solidFill>
                  <a:srgbClr val="4E75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071AF8C9-58B7-6E50-7380-14797D109064}"/>
                  </a:ext>
                </a:extLst>
              </p:cNvPr>
              <p:cNvSpPr/>
              <p:nvPr/>
            </p:nvSpPr>
            <p:spPr>
              <a:xfrm rot="3073991">
                <a:off x="2652457" y="2345331"/>
                <a:ext cx="858559" cy="1996324"/>
              </a:xfrm>
              <a:prstGeom prst="ellipse">
                <a:avLst/>
              </a:prstGeom>
              <a:solidFill>
                <a:srgbClr val="1D40A3"/>
              </a:solidFill>
              <a:ln>
                <a:solidFill>
                  <a:srgbClr val="1D4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6806B7EA-8F43-6D14-BD10-14DF3EDCE870}"/>
                  </a:ext>
                </a:extLst>
              </p:cNvPr>
              <p:cNvSpPr/>
              <p:nvPr/>
            </p:nvSpPr>
            <p:spPr>
              <a:xfrm>
                <a:off x="2652458" y="2345331"/>
                <a:ext cx="858559" cy="1996324"/>
              </a:xfrm>
              <a:prstGeom prst="ellipse">
                <a:avLst/>
              </a:prstGeom>
              <a:solidFill>
                <a:srgbClr val="0F1D40"/>
              </a:solidFill>
              <a:ln>
                <a:solidFill>
                  <a:srgbClr val="0F1D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C89C266-7740-090C-2944-D95862E18D25}"/>
                </a:ext>
              </a:extLst>
            </p:cNvPr>
            <p:cNvSpPr txBox="1">
              <a:spLocks/>
            </p:cNvSpPr>
            <p:nvPr/>
          </p:nvSpPr>
          <p:spPr>
            <a:xfrm>
              <a:off x="1526703" y="2957275"/>
              <a:ext cx="3720327" cy="9434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Catalogue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6570" y="6342389"/>
            <a:ext cx="2743200" cy="365125"/>
          </a:xfrm>
        </p:spPr>
        <p:txBody>
          <a:bodyPr/>
          <a:lstStyle/>
          <a:p>
            <a:fld id="{22CCAFD6-B36A-46BD-85AD-FF01AE5DECFB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534348F-DC49-AA8E-5C4C-8DB0372B6A60}"/>
              </a:ext>
            </a:extLst>
          </p:cNvPr>
          <p:cNvGrpSpPr/>
          <p:nvPr/>
        </p:nvGrpSpPr>
        <p:grpSpPr>
          <a:xfrm>
            <a:off x="5439959" y="1528318"/>
            <a:ext cx="3368319" cy="523220"/>
            <a:chOff x="6749808" y="928197"/>
            <a:chExt cx="3368319" cy="52322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A75B7D3-E486-7D1E-F6A3-FE56751586D2}"/>
                </a:ext>
              </a:extLst>
            </p:cNvPr>
            <p:cNvSpPr txBox="1"/>
            <p:nvPr/>
          </p:nvSpPr>
          <p:spPr>
            <a:xfrm>
              <a:off x="6749808" y="92819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9C19E3-2DDE-0DEB-4117-0244E7A9D1CC}"/>
                </a:ext>
              </a:extLst>
            </p:cNvPr>
            <p:cNvSpPr/>
            <p:nvPr/>
          </p:nvSpPr>
          <p:spPr>
            <a:xfrm>
              <a:off x="7668808" y="1009807"/>
              <a:ext cx="36000" cy="360000"/>
            </a:xfrm>
            <a:prstGeom prst="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8279BB8-DCE0-4B00-138D-46C3E49216EA}"/>
                </a:ext>
              </a:extLst>
            </p:cNvPr>
            <p:cNvSpPr txBox="1"/>
            <p:nvPr/>
          </p:nvSpPr>
          <p:spPr>
            <a:xfrm>
              <a:off x="8073657" y="928197"/>
              <a:ext cx="2044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Introduction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C3EF9D-5A63-FDA6-57B5-BDCBA1C20531}"/>
              </a:ext>
            </a:extLst>
          </p:cNvPr>
          <p:cNvGrpSpPr/>
          <p:nvPr/>
        </p:nvGrpSpPr>
        <p:grpSpPr>
          <a:xfrm>
            <a:off x="5439959" y="2281753"/>
            <a:ext cx="4409502" cy="523220"/>
            <a:chOff x="6749808" y="928197"/>
            <a:chExt cx="4409502" cy="52322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E537E23-847A-C7EB-4183-B0A2BA5F5362}"/>
                </a:ext>
              </a:extLst>
            </p:cNvPr>
            <p:cNvSpPr txBox="1"/>
            <p:nvPr/>
          </p:nvSpPr>
          <p:spPr>
            <a:xfrm>
              <a:off x="6749808" y="92819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95CE2F-2320-34FC-239F-CD044E9088E6}"/>
                </a:ext>
              </a:extLst>
            </p:cNvPr>
            <p:cNvSpPr/>
            <p:nvPr/>
          </p:nvSpPr>
          <p:spPr>
            <a:xfrm>
              <a:off x="7668808" y="1009807"/>
              <a:ext cx="36000" cy="360000"/>
            </a:xfrm>
            <a:prstGeom prst="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464A1FB-82C8-3AE3-BA2E-9692999DAD44}"/>
                </a:ext>
              </a:extLst>
            </p:cNvPr>
            <p:cNvSpPr txBox="1"/>
            <p:nvPr/>
          </p:nvSpPr>
          <p:spPr>
            <a:xfrm>
              <a:off x="8073657" y="928197"/>
              <a:ext cx="3085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Result &amp; Discussion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9E873C2-D3F7-634D-8E4A-3EA733C766BA}"/>
              </a:ext>
            </a:extLst>
          </p:cNvPr>
          <p:cNvGrpSpPr/>
          <p:nvPr/>
        </p:nvGrpSpPr>
        <p:grpSpPr>
          <a:xfrm>
            <a:off x="5990110" y="3035188"/>
            <a:ext cx="2388564" cy="523220"/>
            <a:chOff x="6749808" y="928197"/>
            <a:chExt cx="2388564" cy="52322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EC3E4FF-83D6-46DA-57F9-E4050D8999EF}"/>
                </a:ext>
              </a:extLst>
            </p:cNvPr>
            <p:cNvSpPr txBox="1"/>
            <p:nvPr/>
          </p:nvSpPr>
          <p:spPr>
            <a:xfrm>
              <a:off x="6749808" y="928197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2.1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0A07C61-3C40-589A-E523-ACCFDB94FA04}"/>
                </a:ext>
              </a:extLst>
            </p:cNvPr>
            <p:cNvSpPr/>
            <p:nvPr/>
          </p:nvSpPr>
          <p:spPr>
            <a:xfrm>
              <a:off x="7668808" y="1009807"/>
              <a:ext cx="36000" cy="360000"/>
            </a:xfrm>
            <a:prstGeom prst="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9EF590-E5A0-DC65-7574-D1C12E078E72}"/>
                </a:ext>
              </a:extLst>
            </p:cNvPr>
            <p:cNvSpPr txBox="1"/>
            <p:nvPr/>
          </p:nvSpPr>
          <p:spPr>
            <a:xfrm>
              <a:off x="8073657" y="928197"/>
              <a:ext cx="10647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Mo2C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C836A02-419B-5285-7C6D-97103D07119F}"/>
              </a:ext>
            </a:extLst>
          </p:cNvPr>
          <p:cNvGrpSpPr/>
          <p:nvPr/>
        </p:nvGrpSpPr>
        <p:grpSpPr>
          <a:xfrm>
            <a:off x="5990110" y="3722793"/>
            <a:ext cx="3020147" cy="523220"/>
            <a:chOff x="6749808" y="928197"/>
            <a:chExt cx="3020147" cy="5232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50B56D0-8A22-50D7-C5A9-40B1F558DF2B}"/>
                </a:ext>
              </a:extLst>
            </p:cNvPr>
            <p:cNvSpPr txBox="1"/>
            <p:nvPr/>
          </p:nvSpPr>
          <p:spPr>
            <a:xfrm>
              <a:off x="6749808" y="928197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2.2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44AE3BB-7D44-B3C5-8C9A-75174B39C509}"/>
                </a:ext>
              </a:extLst>
            </p:cNvPr>
            <p:cNvSpPr/>
            <p:nvPr/>
          </p:nvSpPr>
          <p:spPr>
            <a:xfrm>
              <a:off x="7668808" y="1009807"/>
              <a:ext cx="36000" cy="360000"/>
            </a:xfrm>
            <a:prstGeom prst="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6CCAF4E-C40F-A61E-36D4-AF1BDAEF5877}"/>
                </a:ext>
              </a:extLst>
            </p:cNvPr>
            <p:cNvSpPr txBox="1"/>
            <p:nvPr/>
          </p:nvSpPr>
          <p:spPr>
            <a:xfrm>
              <a:off x="8073657" y="928197"/>
              <a:ext cx="1696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Mo2Ti2C3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A8A926B-5D7E-D9F9-DC84-7118F6F13AD0}"/>
              </a:ext>
            </a:extLst>
          </p:cNvPr>
          <p:cNvGrpSpPr/>
          <p:nvPr/>
        </p:nvGrpSpPr>
        <p:grpSpPr>
          <a:xfrm>
            <a:off x="5439959" y="4515932"/>
            <a:ext cx="3130754" cy="523220"/>
            <a:chOff x="6749808" y="928197"/>
            <a:chExt cx="3130754" cy="52322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9BD9809-70A5-E296-F2A7-30D586DBF066}"/>
                </a:ext>
              </a:extLst>
            </p:cNvPr>
            <p:cNvSpPr txBox="1"/>
            <p:nvPr/>
          </p:nvSpPr>
          <p:spPr>
            <a:xfrm>
              <a:off x="6749808" y="928197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0E3C924-CFD3-37B5-9AA4-29271826F115}"/>
                </a:ext>
              </a:extLst>
            </p:cNvPr>
            <p:cNvSpPr/>
            <p:nvPr/>
          </p:nvSpPr>
          <p:spPr>
            <a:xfrm>
              <a:off x="7668808" y="1009807"/>
              <a:ext cx="36000" cy="360000"/>
            </a:xfrm>
            <a:prstGeom prst="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9EF862A-FA94-E4AC-8E35-F661750F7797}"/>
                </a:ext>
              </a:extLst>
            </p:cNvPr>
            <p:cNvSpPr txBox="1"/>
            <p:nvPr/>
          </p:nvSpPr>
          <p:spPr>
            <a:xfrm>
              <a:off x="8073657" y="928197"/>
              <a:ext cx="1806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F1D4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Conclusion</a:t>
              </a:r>
              <a:endParaRPr lang="zh-CN" alt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13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&amp; EDS Analysis for UNKNOWN MATERIAL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8B3142-16B4-6E27-29CF-E03B8421B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26" y="3636666"/>
            <a:ext cx="3242076" cy="24315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61D023-86ED-5463-DFF9-2E4D3FCD6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98" y="3636666"/>
            <a:ext cx="3242076" cy="24315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2B40D5-C87F-6CE3-BC98-E7D77B442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0" y="3636666"/>
            <a:ext cx="3242076" cy="24315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B89BB0-71C9-8548-149D-F119B2DA68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0" y="952146"/>
            <a:ext cx="3242076" cy="24315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6D3B42-49D8-E2B1-2751-4F9DB1261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98" y="952146"/>
            <a:ext cx="3242076" cy="24315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FDB9EC-00F2-3193-FD79-D46CDF705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26" y="952146"/>
            <a:ext cx="3242077" cy="24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XRD Analysis for UNKNOWNMATERIAL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 descr="黑暗里有灯光&#10;&#10;中度可信度描述已自动生成">
            <a:extLst>
              <a:ext uri="{FF2B5EF4-FFF2-40B4-BE49-F238E27FC236}">
                <a16:creationId xmlns:a16="http://schemas.microsoft.com/office/drawing/2014/main" id="{2144A3F4-B538-DE53-B3F3-43A55414E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XRD Analysis for Mo2Ti2C3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电脑萤幕画面&#10;&#10;描述已自动生成">
            <a:extLst>
              <a:ext uri="{FF2B5EF4-FFF2-40B4-BE49-F238E27FC236}">
                <a16:creationId xmlns:a16="http://schemas.microsoft.com/office/drawing/2014/main" id="{02735DB1-4B3D-0780-BA5E-80ED25B6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7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黑暗中的灯光&#10;&#10;中度可信度描述已自动生成">
            <a:extLst>
              <a:ext uri="{FF2B5EF4-FFF2-40B4-BE49-F238E27FC236}">
                <a16:creationId xmlns:a16="http://schemas.microsoft.com/office/drawing/2014/main" id="{4F795B2D-1E54-3278-5691-561B8FF9D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Mo2Ti2C3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6106AC-057C-8FA5-BBD5-231326A4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934E069-9459-5719-7ED2-93A74056E6B6}"/>
              </a:ext>
            </a:extLst>
          </p:cNvPr>
          <p:cNvGrpSpPr/>
          <p:nvPr/>
        </p:nvGrpSpPr>
        <p:grpSpPr>
          <a:xfrm>
            <a:off x="9895954" y="1165741"/>
            <a:ext cx="1025459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DFD180C-F394-D45C-B3B3-95D7A520784E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38D9332-CB5E-3710-5DF3-CF64754C004B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4.05GPa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95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Mo2Ti2C3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10" name="图片 9" descr="电脑萤幕画面&#10;&#10;描述已自动生成">
            <a:extLst>
              <a:ext uri="{FF2B5EF4-FFF2-40B4-BE49-F238E27FC236}">
                <a16:creationId xmlns:a16="http://schemas.microsoft.com/office/drawing/2014/main" id="{9889EB8E-DD40-4BEB-4B78-2CAA8AE3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8A51D0-8313-AAAD-BFE3-6719FBA4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937"/>
            <a:ext cx="12192000" cy="61230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Mo2Ti2C3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8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18B54A-3ED5-E840-24FD-67C1D5057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171"/>
            <a:ext cx="12192000" cy="61857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Mo2Ti2C3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4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2" y="3428999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End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04F058-8868-A54E-723C-E68D96FD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8C0FF-E37D-C2C7-9BC0-B7BA6A7B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03" y="1929162"/>
            <a:ext cx="3673391" cy="1108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9453F7-C7D4-72C4-E42F-63FD24805ACC}"/>
              </a:ext>
            </a:extLst>
          </p:cNvPr>
          <p:cNvSpPr/>
          <p:nvPr/>
        </p:nvSpPr>
        <p:spPr>
          <a:xfrm>
            <a:off x="706580" y="3197555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33E2C-63D0-0237-765F-2E5A033CA421}"/>
              </a:ext>
            </a:extLst>
          </p:cNvPr>
          <p:cNvSpPr txBox="1"/>
          <p:nvPr/>
        </p:nvSpPr>
        <p:spPr>
          <a:xfrm>
            <a:off x="4739121" y="4803421"/>
            <a:ext cx="271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Team: </a:t>
            </a:r>
            <a:r>
              <a:rPr lang="en-US" altLang="zh-CN" i="1" dirty="0" err="1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YangBai</a:t>
            </a:r>
            <a:r>
              <a:rPr lang="en-US" altLang="zh-CN" i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i="1" dirty="0" err="1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Zenan</a:t>
            </a:r>
            <a:r>
              <a:rPr lang="en-US" altLang="zh-CN" i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Wen</a:t>
            </a:r>
          </a:p>
          <a:p>
            <a:pPr algn="ctr"/>
            <a:r>
              <a:rPr lang="en-US" altLang="zh-CN" i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2023/6/xx</a:t>
            </a:r>
            <a:endParaRPr lang="zh-CN" altLang="en-US" i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6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&amp; EDS Analysis for Mo2</a:t>
            </a:r>
            <a:r>
              <a:rPr lang="en-US" altLang="zh-CN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28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D9FFCB-F63D-1DF2-523A-1B467AF8A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23" y="915008"/>
            <a:ext cx="3816000" cy="2862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89CD3A-7002-3D33-1E28-B4AFF8D39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77" y="915071"/>
            <a:ext cx="3815915" cy="2861937"/>
          </a:xfrm>
          <a:prstGeom prst="rect">
            <a:avLst/>
          </a:prstGeom>
        </p:spPr>
      </p:pic>
      <p:pic>
        <p:nvPicPr>
          <p:cNvPr id="10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75CE0F-C1E4-5A59-6ABC-4595314F7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83" y="3861419"/>
            <a:ext cx="3813409" cy="2860056"/>
          </a:xfrm>
          <a:prstGeom prst="rect">
            <a:avLst/>
          </a:prstGeom>
        </p:spPr>
      </p:pic>
      <p:pic>
        <p:nvPicPr>
          <p:cNvPr id="11" name="Picture 8" descr="A picture containing crowd&#10;&#10;Description automatically generated">
            <a:extLst>
              <a:ext uri="{FF2B5EF4-FFF2-40B4-BE49-F238E27FC236}">
                <a16:creationId xmlns:a16="http://schemas.microsoft.com/office/drawing/2014/main" id="{B66E3D88-D669-6099-A3DA-23CD07709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23" y="3861419"/>
            <a:ext cx="3816000" cy="2862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2CA9E3-4C11-4DAE-1705-7DA073622C4C}"/>
              </a:ext>
            </a:extLst>
          </p:cNvPr>
          <p:cNvSpPr txBox="1"/>
          <p:nvPr/>
        </p:nvSpPr>
        <p:spPr>
          <a:xfrm>
            <a:off x="5782218" y="2161342"/>
            <a:ext cx="62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</a:t>
            </a:r>
            <a:endParaRPr lang="zh-CN" altLang="en-US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B38DC6-3716-79B8-0534-4D5C87CEE9F3}"/>
              </a:ext>
            </a:extLst>
          </p:cNvPr>
          <p:cNvSpPr txBox="1"/>
          <p:nvPr/>
        </p:nvSpPr>
        <p:spPr>
          <a:xfrm>
            <a:off x="5782217" y="510678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F1D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</a:t>
            </a:r>
            <a:endParaRPr lang="zh-CN" altLang="en-US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3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&amp; EDS Analysis for Mo2</a:t>
            </a:r>
            <a:r>
              <a:rPr lang="en-US" altLang="zh-CN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28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" name="Picture 347">
            <a:extLst>
              <a:ext uri="{FF2B5EF4-FFF2-40B4-BE49-F238E27FC236}">
                <a16:creationId xmlns:a16="http://schemas.microsoft.com/office/drawing/2014/main" id="{DBC2806C-BCBD-DCBF-C90D-5EADE5DAF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9" y="900253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82463C8E-1D9C-53F2-BE8F-E9E9B100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6" y="900253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93949CC-92BA-CA4E-6BBE-5A398B04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44" y="905220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496CFD3-34A5-CB71-A79A-C48D0E538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210" y="919746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F0109FDF-8E91-EB4E-D7DE-FD68591F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6" y="3538397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D5758EE-EE1E-79EB-B293-41197D2C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9" y="3538397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78725632-CE35-2069-B2A8-081F8EAD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2" y="3533430"/>
            <a:ext cx="27051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509E57-249C-3D06-E13B-EFF6ECE67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8965" y="3771555"/>
            <a:ext cx="5748528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XRD Analysis for Mo2</a:t>
            </a:r>
            <a:r>
              <a:rPr lang="en-US" altLang="zh-CN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28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 descr="亮着灯&#10;&#10;低可信度描述已自动生成">
            <a:extLst>
              <a:ext uri="{FF2B5EF4-FFF2-40B4-BE49-F238E27FC236}">
                <a16:creationId xmlns:a16="http://schemas.microsoft.com/office/drawing/2014/main" id="{FEE8764C-6814-F953-24E2-300ADC101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2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黑暗里有灯光&#10;&#10;中度可信度描述已自动生成">
            <a:extLst>
              <a:ext uri="{FF2B5EF4-FFF2-40B4-BE49-F238E27FC236}">
                <a16:creationId xmlns:a16="http://schemas.microsoft.com/office/drawing/2014/main" id="{3BEEDDB9-40A8-AFE7-0F20-7658BCBDB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XRD Analysis for Mo2</a:t>
            </a:r>
            <a:r>
              <a:rPr lang="en-US" altLang="zh-CN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28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A368F3-9502-892C-F7B2-4A9550D3C672}"/>
              </a:ext>
            </a:extLst>
          </p:cNvPr>
          <p:cNvSpPr txBox="1"/>
          <p:nvPr/>
        </p:nvSpPr>
        <p:spPr>
          <a:xfrm>
            <a:off x="7010219" y="6048573"/>
            <a:ext cx="4475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*Reference[1]: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https://doi.org/10.3389/fchem.2019.00716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2257A8-4BE8-8AF5-59A7-319006E4F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899" y="1503638"/>
            <a:ext cx="2069838" cy="30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亮着灯&#10;&#10;低可信度描述已自动生成">
            <a:extLst>
              <a:ext uri="{FF2B5EF4-FFF2-40B4-BE49-F238E27FC236}">
                <a16:creationId xmlns:a16="http://schemas.microsoft.com/office/drawing/2014/main" id="{D43D12E6-8068-6739-DFBF-F796F2903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XRD Analysis for Mo2</a:t>
            </a:r>
            <a:r>
              <a:rPr lang="en-US" altLang="zh-CN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28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A368F3-9502-892C-F7B2-4A9550D3C672}"/>
              </a:ext>
            </a:extLst>
          </p:cNvPr>
          <p:cNvSpPr txBox="1"/>
          <p:nvPr/>
        </p:nvSpPr>
        <p:spPr>
          <a:xfrm>
            <a:off x="6301475" y="6048573"/>
            <a:ext cx="5081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*Reference[2]: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http://dx.doi.org/10.1016/j.scriptamat.2015.07.003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FC7B7-B3C2-9453-7911-3E5639B1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63" y="1543784"/>
            <a:ext cx="4417674" cy="25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亮着灯&#10;&#10;低可信度描述已自动生成">
            <a:extLst>
              <a:ext uri="{FF2B5EF4-FFF2-40B4-BE49-F238E27FC236}">
                <a16:creationId xmlns:a16="http://schemas.microsoft.com/office/drawing/2014/main" id="{8F36C069-D9F0-3082-B514-B72E3FEF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XRD Analysis for Mo2</a:t>
            </a:r>
            <a:r>
              <a:rPr lang="en-US" altLang="zh-CN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2800" b="1" dirty="0">
              <a:solidFill>
                <a:srgbClr val="0F1D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69DD0F-A389-C83D-6015-A43F98CC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731" y="1324450"/>
            <a:ext cx="4261737" cy="34063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5D4C58-8839-5F59-CD9C-E49FCE58B817}"/>
              </a:ext>
            </a:extLst>
          </p:cNvPr>
          <p:cNvSpPr txBox="1"/>
          <p:nvPr/>
        </p:nvSpPr>
        <p:spPr>
          <a:xfrm>
            <a:off x="6589354" y="6048573"/>
            <a:ext cx="4764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*Reference[3]: </a:t>
            </a:r>
            <a:r>
              <a:rPr lang="en-US" altLang="zh-CN" sz="1400" b="0" i="0" u="none" strike="noStrike" dirty="0">
                <a:solidFill>
                  <a:srgbClr val="2828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https://doi.org/10.1016/j.susmat.2020.e00156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0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黑暗中的灯光&#10;&#10;描述已自动生成">
            <a:extLst>
              <a:ext uri="{FF2B5EF4-FFF2-40B4-BE49-F238E27FC236}">
                <a16:creationId xmlns:a16="http://schemas.microsoft.com/office/drawing/2014/main" id="{88A52CF2-4FB7-A10F-FD88-4B8AC28F1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89C266-7740-090C-2944-D95862E18D25}"/>
              </a:ext>
            </a:extLst>
          </p:cNvPr>
          <p:cNvSpPr txBox="1">
            <a:spLocks/>
          </p:cNvSpPr>
          <p:nvPr/>
        </p:nvSpPr>
        <p:spPr>
          <a:xfrm>
            <a:off x="809134" y="222291"/>
            <a:ext cx="10573732" cy="943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F1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Raman Analysis for Mo2C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6CF32D-DD09-9EF1-F8E2-A47ECAF78CF1}"/>
              </a:ext>
            </a:extLst>
          </p:cNvPr>
          <p:cNvSpPr/>
          <p:nvPr/>
        </p:nvSpPr>
        <p:spPr>
          <a:xfrm>
            <a:off x="706582" y="789584"/>
            <a:ext cx="10778836" cy="72000"/>
          </a:xfrm>
          <a:prstGeom prst="rect">
            <a:avLst/>
          </a:prstGeom>
          <a:solidFill>
            <a:srgbClr val="0F1D40"/>
          </a:solidFill>
          <a:ln>
            <a:solidFill>
              <a:srgbClr val="0F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F1D4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98A20A-DAA1-1C56-3AC7-63A6CC30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CAFD6-B36A-46BD-85AD-FF01AE5DECF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9DE8C3-741D-AF15-DCC6-20883A4B2267}"/>
              </a:ext>
            </a:extLst>
          </p:cNvPr>
          <p:cNvSpPr txBox="1"/>
          <p:nvPr/>
        </p:nvSpPr>
        <p:spPr>
          <a:xfrm>
            <a:off x="5632013" y="2840276"/>
            <a:ext cx="206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approach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0FCD49-F7B0-8641-5DB2-1D764BA5A8B4}"/>
              </a:ext>
            </a:extLst>
          </p:cNvPr>
          <p:cNvGrpSpPr/>
          <p:nvPr/>
        </p:nvGrpSpPr>
        <p:grpSpPr>
          <a:xfrm>
            <a:off x="5536367" y="1324450"/>
            <a:ext cx="1376381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128770B-86F2-A24D-0509-A449CADAD115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9DE1916-8263-6C3F-8BCD-0D3BFD1205A8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Diamond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A39545-3EFB-CDEB-E6DB-D3DB800FB56D}"/>
              </a:ext>
            </a:extLst>
          </p:cNvPr>
          <p:cNvGrpSpPr/>
          <p:nvPr/>
        </p:nvGrpSpPr>
        <p:grpSpPr>
          <a:xfrm>
            <a:off x="2163999" y="4754745"/>
            <a:ext cx="1376381" cy="481630"/>
            <a:chOff x="1423951" y="1486773"/>
            <a:chExt cx="2067658" cy="481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4AC03A4-FDF0-97E8-02A5-20398DDB9936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F114FEA-4C75-C695-8CCC-D9C4D2DFB236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Laser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3170771-B491-F5F6-66D8-805B6028D1D8}"/>
              </a:ext>
            </a:extLst>
          </p:cNvPr>
          <p:cNvGrpSpPr/>
          <p:nvPr/>
        </p:nvGrpSpPr>
        <p:grpSpPr>
          <a:xfrm>
            <a:off x="2813692" y="3347262"/>
            <a:ext cx="1907775" cy="695499"/>
            <a:chOff x="1423951" y="1486773"/>
            <a:chExt cx="2067658" cy="695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9560423-AB99-B1F4-A96E-FD3A3C94C991}"/>
                </a:ext>
              </a:extLst>
            </p:cNvPr>
            <p:cNvSpPr/>
            <p:nvPr/>
          </p:nvSpPr>
          <p:spPr>
            <a:xfrm>
              <a:off x="1423951" y="1486773"/>
              <a:ext cx="2067658" cy="481630"/>
            </a:xfrm>
            <a:prstGeom prst="roundRect">
              <a:avLst/>
            </a:prstGeom>
            <a:solidFill>
              <a:srgbClr val="0F1D40"/>
            </a:solidFill>
            <a:ln>
              <a:solidFill>
                <a:srgbClr val="0F1D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DC1E0D3-2737-710E-4C36-B185120FF1D2}"/>
                </a:ext>
              </a:extLst>
            </p:cNvPr>
            <p:cNvSpPr txBox="1"/>
            <p:nvPr/>
          </p:nvSpPr>
          <p:spPr>
            <a:xfrm>
              <a:off x="1423951" y="1535941"/>
              <a:ext cx="2067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Area we focus on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DACB5F47-0CE1-19B9-EDD1-99EF53918CA1}"/>
              </a:ext>
            </a:extLst>
          </p:cNvPr>
          <p:cNvSpPr/>
          <p:nvPr/>
        </p:nvSpPr>
        <p:spPr>
          <a:xfrm rot="16200000">
            <a:off x="3461580" y="2531378"/>
            <a:ext cx="612000" cy="3344779"/>
          </a:xfrm>
          <a:prstGeom prst="rightBrace">
            <a:avLst/>
          </a:prstGeom>
          <a:ln>
            <a:solidFill>
              <a:srgbClr val="0F1D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72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5A426221-9357-404D-A7C5-3D5C57A665DC}" vid="{EEAEA6A1-35FD-4245-9923-6A90C8801D7D}"/>
    </a:ext>
  </a:extLst>
</a:theme>
</file>

<file path=ppt/theme/theme2.xml><?xml version="1.0" encoding="utf-8"?>
<a:theme xmlns:a="http://schemas.openxmlformats.org/drawingml/2006/main" name="Chapter slid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2" id="{5A426221-9357-404D-A7C5-3D5C57A665DC}" vid="{4041D0C0-60B0-4982-ADA2-9B3F73DC5F28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 for GTIIT</Template>
  <TotalTime>4691</TotalTime>
  <Words>353</Words>
  <Application>Microsoft Office PowerPoint</Application>
  <PresentationFormat>宽屏</PresentationFormat>
  <Paragraphs>124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Office 主题​​</vt:lpstr>
      <vt:lpstr>Chapter slide 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Bai</dc:creator>
  <cp:lastModifiedBy>Bai Yang</cp:lastModifiedBy>
  <cp:revision>33</cp:revision>
  <dcterms:created xsi:type="dcterms:W3CDTF">2023-05-20T13:38:40Z</dcterms:created>
  <dcterms:modified xsi:type="dcterms:W3CDTF">2023-05-29T05:25:24Z</dcterms:modified>
</cp:coreProperties>
</file>